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67" r:id="rId3"/>
    <p:sldId id="268" r:id="rId4"/>
    <p:sldId id="272" r:id="rId5"/>
    <p:sldId id="292" r:id="rId6"/>
    <p:sldId id="256" r:id="rId7"/>
    <p:sldId id="293" r:id="rId8"/>
    <p:sldId id="294" r:id="rId9"/>
    <p:sldId id="296" r:id="rId10"/>
    <p:sldId id="297" r:id="rId11"/>
    <p:sldId id="304" r:id="rId12"/>
    <p:sldId id="303" r:id="rId13"/>
    <p:sldId id="298" r:id="rId14"/>
    <p:sldId id="300" r:id="rId15"/>
    <p:sldId id="301" r:id="rId16"/>
    <p:sldId id="302" r:id="rId17"/>
    <p:sldId id="29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B1040-5D5D-46F7-99E4-6D1627D52D36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114C-0AE3-4D14-93E9-7D62E07D7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54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6E47-984C-C548-F22D-C0EB4AAE8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8246E-257F-A291-9B1A-8A17DDCCF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D07F-3DD1-EDCC-4613-A560D94F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F5C9-D701-B604-6289-B4A9A9E6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BCD6B-EC35-6CDF-4E2E-B0C1C3A8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69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2113-3B93-7F5B-DCD3-584ADBBA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5F7F3-8DFC-5E96-DBE8-24B811ED0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3A427-E63C-ADCB-EAE5-DD2B6473B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5FF4A-553A-7F4A-46B2-877C8D35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5BDA9-4B6F-2FDF-4D20-A79D02CB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13A8C-02C3-F20B-FC89-DE9F24BB6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A9BBC-B5E6-1307-6460-0294DDC2F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649C6-07F4-350A-7B2B-D87613A3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90575-6E01-FED3-501F-BC36C073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E5EB-1B18-A0A5-9364-144A6A9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7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7492-4802-0FFB-330F-425D6349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6EAA2-CDE3-6B5A-F91F-7B8A4F55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BCCB-99AE-8F2E-A570-737D438E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67853-0C97-6FD1-5054-07F1C193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0C0D9-955F-D84F-D60E-47AF9E51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87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71A-A068-5656-30D0-5DDA46CA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71F6B-1F83-D582-842B-14F8DFC9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B0E22-5F90-F051-9F04-82396104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C3917-7A1D-69A0-BCDE-BFF70B260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E2C61-FEF2-8A01-C636-C583E90F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C6A0-2E30-49BA-3849-B85E9429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8A6F7-4AA6-F177-5286-443C19E5A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7208A-3318-505C-A723-68E4F8E6C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BAA29-DC53-5C16-6A18-B1E507617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D864-B70D-8C95-7D3D-0271AD1D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3E21F-D58A-96B6-C6C8-58C52EC2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5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98DA-14D3-D3D0-5246-E4A9CD0E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BB90-BEA2-45A0-9D03-FF70DB2D9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56E06-5E48-F999-5E02-E0A562C8B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01E4E-D214-A96A-E811-40656462F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A3026-9507-AB67-1C4A-3249FDD2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A99C9-4F0C-5876-3059-21B9B708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0397E-0398-349B-AE34-1DCB63C1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3CDAC-2F22-FACB-FA4B-67FC7CC0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5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680E-3CD4-4A17-BFE2-9E2BDA9B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0B0A0-99E7-9275-8778-08B78852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A09D0-D719-B87D-3354-3D06AA77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5229F-DF0B-CA43-7B77-E99B0C08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7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EC376-D628-4DC8-5E80-8223BD8F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2F84E-089A-64A3-A6F7-FF3085F7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75340-AC56-99E0-F5F9-084E250D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9605-4F20-A444-3372-E079E7A9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2772A-92BE-D180-BA76-7F6EBD48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7F429-05AA-7B78-F783-0248244D9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C754-C30E-99CE-70EF-857B9182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E3582-B7BD-0967-78B6-34E45CF1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5E52B-8735-6E7B-B9C2-E1E01E55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4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982A-FE2E-3200-6E69-DD845508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217E3-34DC-9CF0-4B77-215CEECF5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8CCC8-F247-5780-620D-F46F7BA13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F3751-58BF-B8BC-4CC6-B37313AB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F33A-A6D1-807D-04C0-E2CBBD5B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FBFCE-E630-8F99-1CA5-6F856FA6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2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1EB6D-A620-E82E-9123-2E5EBF9A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C137A-3125-83A1-51AF-6F7F8F65D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3260-A434-8C23-F5D9-C161277F8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0021-F3D9-E523-9776-46E1647F9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8CFF-5794-5BB8-DAD8-4896EB23A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C7463-5139-978F-EB28-3807035846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04718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10" Type="http://schemas.openxmlformats.org/officeDocument/2006/relationships/image" Target="../media/image230.png"/><Relationship Id="rId4" Type="http://schemas.openxmlformats.org/officeDocument/2006/relationships/image" Target="../media/image2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Dose-volume histograms guided deep dose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384F1-488D-343C-8CE6-A8CB748DB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4388"/>
            <a:ext cx="9144000" cy="1655762"/>
          </a:xfrm>
        </p:spPr>
        <p:txBody>
          <a:bodyPr/>
          <a:lstStyle/>
          <a:p>
            <a:r>
              <a:rPr lang="en-US" dirty="0"/>
              <a:t>Paul Dubois,</a:t>
            </a:r>
          </a:p>
          <a:p>
            <a:r>
              <a:rPr lang="en-US" dirty="0"/>
              <a:t>Nikos Paragios, Paul-Henry Cournède, Pascal Fenoglietto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995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906FE-AC99-522F-613F-838BEF0A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78C51-746D-FF57-694A-95C346A0D6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0779" y="1825625"/>
            <a:ext cx="3576442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FEE85A-379B-C5C6-4157-B6BDADCDDF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140847"/>
            <a:ext cx="5181600" cy="3720893"/>
          </a:xfrm>
        </p:spPr>
      </p:pic>
    </p:spTree>
    <p:extLst>
      <p:ext uri="{BB962C8B-B14F-4D97-AF65-F5344CB8AC3E}">
        <p14:creationId xmlns:p14="http://schemas.microsoft.com/office/powerpoint/2010/main" val="404015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C1E7-E819-76AC-2DB5-618A929B9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E8C2B-7DEF-45AA-9557-CC5534382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3507" y="1144588"/>
            <a:ext cx="6844986" cy="5713412"/>
          </a:xfrm>
        </p:spPr>
      </p:pic>
    </p:spTree>
    <p:extLst>
      <p:ext uri="{BB962C8B-B14F-4D97-AF65-F5344CB8AC3E}">
        <p14:creationId xmlns:p14="http://schemas.microsoft.com/office/powerpoint/2010/main" val="674505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87D9B2-0E1B-46B8-55F2-32246C14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CD82AF6-7123-21DC-D016-3150AE3001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4984380"/>
              </p:ext>
            </p:extLst>
          </p:nvPr>
        </p:nvGraphicFramePr>
        <p:xfrm>
          <a:off x="838200" y="1825625"/>
          <a:ext cx="105156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49870216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0137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106520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83717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Agent \ Metric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Mean Final Distance </a:t>
                      </a:r>
                      <a:r>
                        <a:rPr lang="en-US" sz="2400" baseline="30000" dirty="0"/>
                        <a:t>(*)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Homogeneity Score </a:t>
                      </a:r>
                      <a:r>
                        <a:rPr lang="en-US" sz="2400" baseline="30000" dirty="0"/>
                        <a:t>(</a:t>
                      </a:r>
                      <a:r>
                        <a:rPr lang="en-US" sz="2400" b="1" i="0" baseline="30000" dirty="0"/>
                        <a:t>¤)</a:t>
                      </a:r>
                      <a:endParaRPr lang="en-US" sz="2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Conformity</a:t>
                      </a:r>
                    </a:p>
                    <a:p>
                      <a:r>
                        <a:rPr lang="en-US" sz="2400" dirty="0"/>
                        <a:t>Score </a:t>
                      </a:r>
                      <a:r>
                        <a:rPr lang="en-US" sz="2400" baseline="30000" dirty="0"/>
                        <a:t>(</a:t>
                      </a:r>
                      <a:r>
                        <a:rPr lang="en-US" sz="2400" b="1" i="0" baseline="30000" dirty="0"/>
                        <a:t>¤)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14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1.871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705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Homogeneity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2.012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4.387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3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Conformity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1.770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3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Meta-optimization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923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i="1" dirty="0"/>
                        <a:t>Clinical doses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1.541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0.580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9417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50B6CD3-07BC-7F31-91EF-5EFD98F4D5A7}"/>
              </a:ext>
            </a:extLst>
          </p:cNvPr>
          <p:cNvSpPr txBox="1"/>
          <p:nvPr/>
        </p:nvSpPr>
        <p:spPr>
          <a:xfrm>
            <a:off x="3133169" y="5069522"/>
            <a:ext cx="5925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baseline="30000" dirty="0"/>
              <a:t>(*) </a:t>
            </a:r>
            <a:r>
              <a:rPr lang="en-US" sz="2000" i="1" dirty="0"/>
              <a:t>: Lower is better		</a:t>
            </a:r>
            <a:r>
              <a:rPr lang="en-US" sz="2000" i="1" baseline="30000" dirty="0"/>
              <a:t>(¤) </a:t>
            </a:r>
            <a:r>
              <a:rPr lang="en-US" sz="2000" i="1" dirty="0"/>
              <a:t>: Higher is better</a:t>
            </a:r>
          </a:p>
        </p:txBody>
      </p:sp>
    </p:spTree>
    <p:extLst>
      <p:ext uri="{BB962C8B-B14F-4D97-AF65-F5344CB8AC3E}">
        <p14:creationId xmlns:p14="http://schemas.microsoft.com/office/powerpoint/2010/main" val="848173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E469FC-A94C-AA85-71A3-16DCB728F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376798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AC781C-4E6C-1B15-7CA0-41DEED7F2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2103388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83241A-5AB2-5FEF-844E-DF1FA26C5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1751258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212164-69F6-3475-3521-B4FB3AA16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3035412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E63AA1-007B-C02B-7279-AC3BA93111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06820" y="1453748"/>
            <a:ext cx="3838680" cy="255716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A02F481-46FE-0B3E-8509-2ADF346F6D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02484" y="1453748"/>
            <a:ext cx="3838680" cy="2557160"/>
          </a:xfr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C23B1A98-E582-3ED0-E6CB-CDEBF9536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06820" y="4189441"/>
            <a:ext cx="3838680" cy="2557160"/>
          </a:xfrm>
          <a:prstGeom prst="rect">
            <a:avLst/>
          </a:prstGeom>
        </p:spPr>
      </p:pic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9BD960CA-1F4F-3D6E-AE34-F8FA711588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2484" y="4189441"/>
            <a:ext cx="3838680" cy="255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8732520" y="5100753"/>
            <a:ext cx="3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-: Heavy medicine on all the body</a:t>
            </a:r>
          </a:p>
          <a:p>
            <a:r>
              <a:rPr lang="en-US" sz="1600" dirty="0"/>
              <a:t>+: Tumor does </a:t>
            </a:r>
            <a:r>
              <a:rPr lang="en-US" sz="1600" b="1" dirty="0"/>
              <a:t>not</a:t>
            </a:r>
            <a:r>
              <a:rPr lang="en-US" sz="16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382503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9795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7" y="5117493"/>
            <a:ext cx="297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+: Safe</a:t>
            </a:r>
          </a:p>
          <a:p>
            <a:r>
              <a:rPr lang="en-US" sz="16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036740" y="1339502"/>
            <a:ext cx="315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27" y="2189470"/>
            <a:ext cx="5419344" cy="36039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629330" y="5869225"/>
            <a:ext cx="493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+: Relatively safe (most tissues are spared)</a:t>
            </a:r>
          </a:p>
          <a:p>
            <a:r>
              <a:rPr lang="en-US" sz="20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0D76A0-A17A-27D1-2FFD-A29CC263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of examining a dose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3367473-C3E9-6152-44D2-A78FD6A7BE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7344" y="2356828"/>
            <a:ext cx="5181600" cy="330722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B2AC53-852D-15C6-FD9B-C0E78AFFC1FB}"/>
              </a:ext>
            </a:extLst>
          </p:cNvPr>
          <p:cNvSpPr txBox="1"/>
          <p:nvPr/>
        </p:nvSpPr>
        <p:spPr>
          <a:xfrm>
            <a:off x="2927099" y="60062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3D dose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810B3-C35B-9A4D-DDCF-0577019A85BD}"/>
              </a:ext>
            </a:extLst>
          </p:cNvPr>
          <p:cNvSpPr txBox="1"/>
          <p:nvPr/>
        </p:nvSpPr>
        <p:spPr>
          <a:xfrm>
            <a:off x="7031340" y="6002376"/>
            <a:ext cx="346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Dose-Volume Histograms (DVHs)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7C0E49B-B900-FFE2-6F86-4FCD65438D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416964"/>
            <a:ext cx="5181600" cy="3168659"/>
          </a:xfrm>
        </p:spPr>
      </p:pic>
      <p:pic>
        <p:nvPicPr>
          <p:cNvPr id="2" name="Content Placeholder 12">
            <a:extLst>
              <a:ext uri="{FF2B5EF4-FFF2-40B4-BE49-F238E27FC236}">
                <a16:creationId xmlns:a16="http://schemas.microsoft.com/office/drawing/2014/main" id="{9422992F-151E-AFF0-3DCD-A2CFE597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4" y="2417788"/>
            <a:ext cx="5181600" cy="3307220"/>
          </a:xfrm>
          <a:prstGeom prst="rect">
            <a:avLst/>
          </a:prstGeom>
        </p:spPr>
      </p:pic>
      <p:pic>
        <p:nvPicPr>
          <p:cNvPr id="3" name="Content Placeholder 12">
            <a:extLst>
              <a:ext uri="{FF2B5EF4-FFF2-40B4-BE49-F238E27FC236}">
                <a16:creationId xmlns:a16="http://schemas.microsoft.com/office/drawing/2014/main" id="{1868C42F-06A5-F146-0F1B-45416FC7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2478748"/>
            <a:ext cx="5181600" cy="33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26C748-A8A0-C636-0A62-57C16654A73A}"/>
              </a:ext>
            </a:extLst>
          </p:cNvPr>
          <p:cNvGrpSpPr/>
          <p:nvPr/>
        </p:nvGrpSpPr>
        <p:grpSpPr>
          <a:xfrm>
            <a:off x="7632922" y="456849"/>
            <a:ext cx="4408796" cy="3366646"/>
            <a:chOff x="9238608" y="0"/>
            <a:chExt cx="2953392" cy="2255269"/>
          </a:xfrm>
        </p:grpSpPr>
        <p:pic>
          <p:nvPicPr>
            <p:cNvPr id="3" name="Content Placeholder 12">
              <a:extLst>
                <a:ext uri="{FF2B5EF4-FFF2-40B4-BE49-F238E27FC236}">
                  <a16:creationId xmlns:a16="http://schemas.microsoft.com/office/drawing/2014/main" id="{5108C7FD-09E2-3066-FF50-12D99B88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106" y="234446"/>
              <a:ext cx="2432473" cy="15527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EC366D-DD4A-55A3-DB35-6A4A771A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36341">
              <a:off x="9238608" y="0"/>
              <a:ext cx="519292" cy="6848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F4B22D-D753-8E4E-8360-FB9B26265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949732">
              <a:off x="10708420" y="1653176"/>
              <a:ext cx="519292" cy="6848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A58E50-B2E3-A98E-E071-6CDACC8C0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83801">
              <a:off x="11672708" y="187204"/>
              <a:ext cx="519292" cy="6848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BB3CBD-5A45-CA2A-453E-066AC0159B0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9700211" y="505632"/>
              <a:ext cx="786925" cy="6308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C6E64E-CC70-35A2-12EF-E2E2524AE3B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10899545" y="660531"/>
              <a:ext cx="808563" cy="4759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65F1FA-DC0B-A815-3894-786590B68DD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 flipV="1">
              <a:off x="10693788" y="1299648"/>
              <a:ext cx="181916" cy="453312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637E54-57BB-F754-99DE-1BD19549C386}"/>
              </a:ext>
            </a:extLst>
          </p:cNvPr>
          <p:cNvSpPr/>
          <p:nvPr/>
        </p:nvSpPr>
        <p:spPr>
          <a:xfrm>
            <a:off x="2438400" y="1104900"/>
            <a:ext cx="5220767" cy="759356"/>
          </a:xfrm>
          <a:custGeom>
            <a:avLst/>
            <a:gdLst>
              <a:gd name="connsiteX0" fmla="*/ 0 w 2340864"/>
              <a:gd name="connsiteY0" fmla="*/ 1444752 h 1444752"/>
              <a:gd name="connsiteX1" fmla="*/ 566928 w 2340864"/>
              <a:gd name="connsiteY1" fmla="*/ 603504 h 1444752"/>
              <a:gd name="connsiteX2" fmla="*/ 2340864 w 2340864"/>
              <a:gd name="connsiteY2" fmla="*/ 0 h 144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0864" h="1444752">
                <a:moveTo>
                  <a:pt x="0" y="1444752"/>
                </a:moveTo>
                <a:cubicBezTo>
                  <a:pt x="88392" y="1144524"/>
                  <a:pt x="176784" y="844296"/>
                  <a:pt x="566928" y="603504"/>
                </a:cubicBezTo>
                <a:cubicBezTo>
                  <a:pt x="957072" y="362712"/>
                  <a:pt x="1648968" y="181356"/>
                  <a:pt x="234086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/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Optimize: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(the irradiation window)</a:t>
                </a:r>
              </a:p>
              <a:p>
                <a:r>
                  <a:rPr lang="en-US" sz="2000" dirty="0"/>
                  <a:t>                                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(the list of irradiation angles)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blipFill>
                <a:blip r:embed="rId5"/>
                <a:stretch>
                  <a:fillRect l="-9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/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Such that: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 (as we can not emit negative energy beams)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blipFill>
                <a:blip r:embed="rId6"/>
                <a:stretch>
                  <a:fillRect l="-93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/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FC10E1-0A53-32B1-435C-9C04D525977C}"/>
              </a:ext>
            </a:extLst>
          </p:cNvPr>
          <p:cNvSpPr txBox="1"/>
          <p:nvPr/>
        </p:nvSpPr>
        <p:spPr>
          <a:xfrm>
            <a:off x="712340" y="3203007"/>
            <a:ext cx="92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With: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/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be the “best” possible.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23CDCF-CD57-5639-834D-089FB362CFB6}"/>
              </a:ext>
            </a:extLst>
          </p:cNvPr>
          <p:cNvSpPr/>
          <p:nvPr/>
        </p:nvSpPr>
        <p:spPr>
          <a:xfrm>
            <a:off x="1971675" y="2667000"/>
            <a:ext cx="7305675" cy="733425"/>
          </a:xfrm>
          <a:custGeom>
            <a:avLst/>
            <a:gdLst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1432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05675" h="733425">
                <a:moveTo>
                  <a:pt x="0" y="733425"/>
                </a:moveTo>
                <a:cubicBezTo>
                  <a:pt x="69850" y="640556"/>
                  <a:pt x="139700" y="547687"/>
                  <a:pt x="495300" y="504825"/>
                </a:cubicBezTo>
                <a:cubicBezTo>
                  <a:pt x="850900" y="461963"/>
                  <a:pt x="1366838" y="463550"/>
                  <a:pt x="2133600" y="476250"/>
                </a:cubicBezTo>
                <a:cubicBezTo>
                  <a:pt x="2900362" y="488950"/>
                  <a:pt x="4371975" y="598487"/>
                  <a:pt x="5095875" y="581025"/>
                </a:cubicBezTo>
                <a:cubicBezTo>
                  <a:pt x="5819775" y="563563"/>
                  <a:pt x="6526212" y="468313"/>
                  <a:pt x="6819900" y="371475"/>
                </a:cubicBezTo>
                <a:cubicBezTo>
                  <a:pt x="7113588" y="274637"/>
                  <a:pt x="7209631" y="108743"/>
                  <a:pt x="7305675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/>
              <p:nvPr/>
            </p:nvSpPr>
            <p:spPr>
              <a:xfrm>
                <a:off x="1638300" y="4775920"/>
                <a:ext cx="4976393" cy="877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∣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4775920"/>
                <a:ext cx="4976393" cy="8773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BA08E4C-06BC-116A-690F-B9F585BA6210}"/>
              </a:ext>
            </a:extLst>
          </p:cNvPr>
          <p:cNvSpPr txBox="1"/>
          <p:nvPr/>
        </p:nvSpPr>
        <p:spPr>
          <a:xfrm>
            <a:off x="317472" y="496775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A8E433-E19A-D7BE-6796-243247BEE7A4}"/>
                  </a:ext>
                </a:extLst>
              </p:cNvPr>
              <p:cNvSpPr txBox="1"/>
              <p:nvPr/>
            </p:nvSpPr>
            <p:spPr>
              <a:xfrm>
                <a:off x="8781718" y="4967750"/>
                <a:ext cx="2488197" cy="481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𝑜𝑝𝑡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A8E433-E19A-D7BE-6796-243247BEE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718" y="4967750"/>
                <a:ext cx="2488197" cy="481670"/>
              </a:xfrm>
              <a:prstGeom prst="rect">
                <a:avLst/>
              </a:prstGeom>
              <a:blipFill>
                <a:blip r:embed="rId10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7B387A4-DF03-6DC3-6E6E-D3AC790627B2}"/>
              </a:ext>
            </a:extLst>
          </p:cNvPr>
          <p:cNvSpPr txBox="1"/>
          <p:nvPr/>
        </p:nvSpPr>
        <p:spPr>
          <a:xfrm>
            <a:off x="7485122" y="500853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C25A3D-ADFB-04A1-4B16-30590DBD6B4D}"/>
              </a:ext>
            </a:extLst>
          </p:cNvPr>
          <p:cNvSpPr txBox="1"/>
          <p:nvPr/>
        </p:nvSpPr>
        <p:spPr>
          <a:xfrm>
            <a:off x="1766888" y="5894764"/>
            <a:ext cx="3590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“classical” optimization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CDC933-05BC-C418-31BB-35A4666A6645}"/>
              </a:ext>
            </a:extLst>
          </p:cNvPr>
          <p:cNvSpPr txBox="1"/>
          <p:nvPr/>
        </p:nvSpPr>
        <p:spPr>
          <a:xfrm>
            <a:off x="7847158" y="5900132"/>
            <a:ext cx="2860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“dose mimicking”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B649BB-6AA1-0998-C460-77ED7B3B5C49}"/>
              </a:ext>
            </a:extLst>
          </p:cNvPr>
          <p:cNvCxnSpPr/>
          <p:nvPr/>
        </p:nvCxnSpPr>
        <p:spPr>
          <a:xfrm>
            <a:off x="6962775" y="4619625"/>
            <a:ext cx="0" cy="18859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A149A87-C3D0-B601-67C5-6E7910CA1B8B}"/>
              </a:ext>
            </a:extLst>
          </p:cNvPr>
          <p:cNvSpPr/>
          <p:nvPr/>
        </p:nvSpPr>
        <p:spPr>
          <a:xfrm>
            <a:off x="1847850" y="3752850"/>
            <a:ext cx="1714500" cy="470028"/>
          </a:xfrm>
          <a:custGeom>
            <a:avLst/>
            <a:gdLst>
              <a:gd name="connsiteX0" fmla="*/ 0 w 1714500"/>
              <a:gd name="connsiteY0" fmla="*/ 0 h 470028"/>
              <a:gd name="connsiteX1" fmla="*/ 523875 w 1714500"/>
              <a:gd name="connsiteY1" fmla="*/ 419100 h 470028"/>
              <a:gd name="connsiteX2" fmla="*/ 1714500 w 1714500"/>
              <a:gd name="connsiteY2" fmla="*/ 447675 h 47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470028">
                <a:moveTo>
                  <a:pt x="0" y="0"/>
                </a:moveTo>
                <a:cubicBezTo>
                  <a:pt x="119062" y="172244"/>
                  <a:pt x="238125" y="344488"/>
                  <a:pt x="523875" y="419100"/>
                </a:cubicBezTo>
                <a:cubicBezTo>
                  <a:pt x="809625" y="493712"/>
                  <a:pt x="1262062" y="470693"/>
                  <a:pt x="1714500" y="447675"/>
                </a:cubicBezTo>
              </a:path>
            </a:pathLst>
          </a:custGeom>
          <a:noFill/>
          <a:ln w="571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23" name="Content Placeholder 22" descr="A cartoon of a robot and a globe&#10;&#10;Description automatically generated">
            <a:extLst>
              <a:ext uri="{FF2B5EF4-FFF2-40B4-BE49-F238E27FC236}">
                <a16:creationId xmlns:a16="http://schemas.microsoft.com/office/drawing/2014/main" id="{DC3BE481-011E-A85C-72B7-2E8FF7B0E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06" y="1144588"/>
            <a:ext cx="9230788" cy="5713412"/>
          </a:xfrm>
        </p:spPr>
      </p:pic>
    </p:spTree>
    <p:extLst>
      <p:ext uri="{BB962C8B-B14F-4D97-AF65-F5344CB8AC3E}">
        <p14:creationId xmlns:p14="http://schemas.microsoft.com/office/powerpoint/2010/main" val="222064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10" name="Content Placeholder 9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8BB55296-8483-E3B9-39BC-67306CC78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3" y="1144588"/>
            <a:ext cx="11430694" cy="5713412"/>
          </a:xfrm>
        </p:spPr>
      </p:pic>
    </p:spTree>
    <p:extLst>
      <p:ext uri="{BB962C8B-B14F-4D97-AF65-F5344CB8AC3E}">
        <p14:creationId xmlns:p14="http://schemas.microsoft.com/office/powerpoint/2010/main" val="6174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072DFE-F1CF-B474-FE4B-81587D0DD02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91185" y="2943225"/>
            <a:ext cx="1800240" cy="75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34E9A3-B3C1-F668-FB50-2634192F7F5F}"/>
              </a:ext>
            </a:extLst>
          </p:cNvPr>
          <p:cNvSpPr txBox="1"/>
          <p:nvPr/>
        </p:nvSpPr>
        <p:spPr>
          <a:xfrm>
            <a:off x="7591425" y="2596854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0.5679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9F498-1F57-E8F4-A0D0-CAA476E302C7}"/>
              </a:ext>
            </a:extLst>
          </p:cNvPr>
          <p:cNvSpPr txBox="1"/>
          <p:nvPr/>
        </p:nvSpPr>
        <p:spPr>
          <a:xfrm>
            <a:off x="6549009" y="3553261"/>
            <a:ext cx="35814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Conformity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Homogeneity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Specific DVH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Gradient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8649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pic>
        <p:nvPicPr>
          <p:cNvPr id="3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434F6892-6C45-0A8F-3C9F-DCE5D2747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4210906"/>
            <a:ext cx="5219671" cy="2520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7654A6-1596-EAF5-8BBE-83F06BAE4112}"/>
              </a:ext>
            </a:extLst>
          </p:cNvPr>
          <p:cNvSpPr txBox="1"/>
          <p:nvPr/>
        </p:nvSpPr>
        <p:spPr>
          <a:xfrm>
            <a:off x="1689915" y="4278951"/>
            <a:ext cx="2982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Clinical Dose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16ED998-341B-7B6B-B644-69F801237901}"/>
              </a:ext>
            </a:extLst>
          </p:cNvPr>
          <p:cNvSpPr/>
          <p:nvPr/>
        </p:nvSpPr>
        <p:spPr>
          <a:xfrm>
            <a:off x="5791185" y="1690688"/>
            <a:ext cx="828690" cy="5040437"/>
          </a:xfrm>
          <a:prstGeom prst="rightBrace">
            <a:avLst/>
          </a:prstGeom>
          <a:ln w="762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29E376-B2BE-DE20-A922-6C9DE1B6230C}"/>
              </a:ext>
            </a:extLst>
          </p:cNvPr>
          <p:cNvSpPr/>
          <p:nvPr/>
        </p:nvSpPr>
        <p:spPr>
          <a:xfrm>
            <a:off x="4488658" y="4927663"/>
            <a:ext cx="1202530" cy="17136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2253F-BAAF-9548-8A9E-E04B1B8766B7}"/>
              </a:ext>
            </a:extLst>
          </p:cNvPr>
          <p:cNvSpPr txBox="1"/>
          <p:nvPr/>
        </p:nvSpPr>
        <p:spPr>
          <a:xfrm>
            <a:off x="6619875" y="3856963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0.4683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467EE-19C7-1C1A-8E8B-E4807FEA953C}"/>
              </a:ext>
            </a:extLst>
          </p:cNvPr>
          <p:cNvSpPr txBox="1"/>
          <p:nvPr/>
        </p:nvSpPr>
        <p:spPr>
          <a:xfrm>
            <a:off x="8495742" y="3949296"/>
            <a:ext cx="251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</a:rPr>
              <a:t>(DVH distance)</a:t>
            </a:r>
          </a:p>
        </p:txBody>
      </p:sp>
    </p:spTree>
    <p:extLst>
      <p:ext uri="{BB962C8B-B14F-4D97-AF65-F5344CB8AC3E}">
        <p14:creationId xmlns:p14="http://schemas.microsoft.com/office/powerpoint/2010/main" val="210972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</Words>
  <Application>Microsoft Office PowerPoint</Application>
  <PresentationFormat>Widescreen</PresentationFormat>
  <Paragraphs>84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Cambria Math</vt:lpstr>
      <vt:lpstr>Morish Serif</vt:lpstr>
      <vt:lpstr>Office Theme</vt:lpstr>
      <vt:lpstr>Dose-volume histograms guided deep dose predictions</vt:lpstr>
      <vt:lpstr>Cancer treatments</vt:lpstr>
      <vt:lpstr>Multi-Leaf Collimator</vt:lpstr>
      <vt:lpstr>Two ways of examining a dose</vt:lpstr>
      <vt:lpstr>Mathematical formulation</vt:lpstr>
      <vt:lpstr>Reinforcement Learning Paradigm</vt:lpstr>
      <vt:lpstr>Reinforcement Learning Paradigm</vt:lpstr>
      <vt:lpstr>Evaluating a State</vt:lpstr>
      <vt:lpstr>Evaluating a State</vt:lpstr>
      <vt:lpstr>Architecture</vt:lpstr>
      <vt:lpstr>Data</vt:lpstr>
      <vt:lpstr>Numerical results</vt:lpstr>
      <vt:lpstr>Results</vt:lpstr>
      <vt:lpstr>Results</vt:lpstr>
      <vt:lpstr>Results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Dubois</dc:creator>
  <cp:lastModifiedBy>Paul Raymond François Dubois</cp:lastModifiedBy>
  <cp:revision>27</cp:revision>
  <dcterms:created xsi:type="dcterms:W3CDTF">2024-06-10T13:08:33Z</dcterms:created>
  <dcterms:modified xsi:type="dcterms:W3CDTF">2024-06-23T14:52:00Z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2024-06-10T16:26:52Z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58d337d2-90d6-42ae-b9b7-668f238efcf3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